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72" r:id="rId9"/>
    <p:sldId id="273" r:id="rId10"/>
    <p:sldId id="274" r:id="rId11"/>
    <p:sldId id="275" r:id="rId12"/>
    <p:sldId id="276" r:id="rId13"/>
    <p:sldId id="261" r:id="rId14"/>
    <p:sldId id="262" r:id="rId15"/>
    <p:sldId id="263" r:id="rId16"/>
    <p:sldId id="264" r:id="rId17"/>
    <p:sldId id="266" r:id="rId18"/>
    <p:sldId id="267" r:id="rId19"/>
    <p:sldId id="265" r:id="rId20"/>
    <p:sldId id="268" r:id="rId21"/>
    <p:sldId id="269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9C2F1195-8C18-4123-9EDF-4C3E3AB260D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3B40C-1525-4DCB-B8D9-13CA9AB604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E9689-C6DE-44B5-BC63-2536DDF9532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3EA878EC-76CC-4B82-807B-A3AA903C87E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38BE1-6063-4E4B-8A6F-A9263F8A1E9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C7011-6770-417B-956E-9EEE3D9F53E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0DA02996-F4E5-4075-AA96-3D6AC215D34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BEE33-DB2D-4D14-8BB6-127B20D517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57393-6074-432E-AE8C-9C421BA809F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0A525-A5FD-47D4-8E4A-649521039B9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66DC8-157A-4AEE-8946-483BCF3F0E7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6F07"/>
                </a:solidFill>
              </a:defRPr>
            </a:lvl1pPr>
          </a:lstStyle>
          <a:p>
            <a:fld id="{10CED64E-11ED-4644-BB48-74CB4A51BDF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0" r:id="rId4"/>
    <p:sldLayoutId id="2147483806" r:id="rId5"/>
    <p:sldLayoutId id="2147483801" r:id="rId6"/>
    <p:sldLayoutId id="2147483807" r:id="rId7"/>
    <p:sldLayoutId id="2147483808" r:id="rId8"/>
    <p:sldLayoutId id="2147483809" r:id="rId9"/>
    <p:sldLayoutId id="2147483802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7913688" cy="3495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100" dirty="0" smtClean="0"/>
              <a:t>муниципальное бюджетное дошкольное образовательное учреждение</a:t>
            </a:r>
            <a:r>
              <a:rPr lang="ru-RU" sz="1100" dirty="0"/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города </a:t>
            </a:r>
            <a:r>
              <a:rPr lang="ru-RU" sz="1100" dirty="0"/>
              <a:t>Ростова-на-Дону  </a:t>
            </a:r>
            <a:r>
              <a:rPr lang="ru-RU" sz="1100" dirty="0" smtClean="0"/>
              <a:t>« детский сад №223» 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4400" dirty="0" smtClean="0"/>
              <a:t>кодекс </a:t>
            </a:r>
            <a:r>
              <a:rPr lang="ru-RU" sz="4400" dirty="0"/>
              <a:t>профессиональной этики педагогических работников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846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51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smtClean="0"/>
              <a:t>    </a:t>
            </a:r>
            <a:r>
              <a:rPr lang="ru-RU" altLang="ru-RU" sz="2400" b="1" smtClean="0"/>
              <a:t>Обычно педагогический такт нужен педагогу в сложных и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/>
              <a:t>неоднозначных ситуациях педагогического взаимодействия, в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/>
              <a:t>которых, кроме нравственной стороны отношений, от него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/>
              <a:t>требуется проявить свою находчивость, интуицию,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smtClean="0"/>
              <a:t>уравновешенность, чувство юмора</a:t>
            </a:r>
            <a:r>
              <a:rPr lang="ru-RU" altLang="ru-RU" sz="240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Добрый юмор, а не злая ирония и насмешка, дает возможность иногда найти наиболее эффективный и тактичный способ педагогического взаимодействия.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Иногда хватает улыбки педагога, чтобы изменить ситуацию. Но это должна быть улыбка, которая пронизана любовью: улыбка одобрения, понимания, успокоения, сожаления, сочувствия.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И ни в коем случае это не должна быть улыбка-суррогат: злорадная, ехидная, насмешливая.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27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400" u="sng" smtClean="0"/>
              <a:t>Основными элементами педагогического такта являются: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требовательность и уважительность к воспитаннику;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умение видеть и слышать ребенка, сопереживать ему;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внимательность, чуткость педагога.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u="sng" smtClean="0"/>
              <a:t> Профессиональный такт проявляется: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во внешнем облике педагога;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 умении быстро и правильно оценить сложившуюся обстановку и в то же время не торопиться с выводами о поведении и способностях воспитанника;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 умении сдерживать свои чувства и не терять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самообладания в сложной ситуации;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 сочетании разумной требовательности с чутким отношением к детям;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 хорошем знании возрастных и индивидуальных особенностей детей;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♦ в самокритичной оценке своего труда.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/>
          <a:lstStyle/>
          <a:p>
            <a:r>
              <a:rPr lang="ru-RU" altLang="ru-RU" sz="2800" smtClean="0"/>
              <a:t>Главная отличительная черта тактичного педагога –высокая требовательность и искреннее уважение к воспитанникам. Понятие «такт» включает много компонентов, но все они так или иначе связаны с заботой о маленьком человеке, с внимательным и чутким отношением к нему.</a:t>
            </a:r>
          </a:p>
          <a:p>
            <a:r>
              <a:rPr lang="ru-RU" altLang="ru-RU" sz="2800" smtClean="0"/>
              <a:t>Психологи утверждают, что там, где гибкость педагогической тактики заменяется резким окриком или многословием раздражения и гневливостью, происходит подмена профессиональной педагогической деятельности выражением педагогической несостоятельности. Это как если бы врач вместо оказания помощи больному избил бы его. 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Этические правила педагогов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Осуществлять деятельность на высоком профессиональном уровне</a:t>
            </a:r>
          </a:p>
          <a:p>
            <a:pPr eaLnBrk="1" hangingPunct="1"/>
            <a:r>
              <a:rPr lang="ru-RU" altLang="ru-RU" sz="2600" smtClean="0"/>
              <a:t>Соблюдать правовые, нравственные, этические нормы</a:t>
            </a:r>
          </a:p>
          <a:p>
            <a:pPr eaLnBrk="1" hangingPunct="1"/>
            <a:r>
              <a:rPr lang="ru-RU" altLang="ru-RU" sz="2600" smtClean="0"/>
              <a:t>Уважать честь и достоинство обучающихся и других участников образовательных отношений</a:t>
            </a:r>
          </a:p>
          <a:p>
            <a:pPr eaLnBrk="1" hangingPunct="1"/>
            <a:r>
              <a:rPr lang="ru-RU" altLang="ru-RU" sz="2600" smtClean="0"/>
              <a:t>Развивать у воспитанников познавательную активность, самостоятельность, инициативу, творческие способности, формировать гражданскую позицию, способность к труду, формировать культуру здорового образа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Этические правила педагогов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Применять педагогически обоснованные и обеспечивающие высокое качество образования формы, методы обучения и воспитания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Учитывать особенности психо-физического развития воспитанников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Исключать действия, связанные с влиянием каких-либо личных, финансовых и других интересов, препятствующих добросовестному выполнению обязанностей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Этические правила педагогов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5443537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Проявлять корректность и внимательность к обучающимся и их родителям и коллегам</a:t>
            </a:r>
          </a:p>
          <a:p>
            <a:pPr eaLnBrk="1" hangingPunct="1"/>
            <a:r>
              <a:rPr lang="ru-RU" altLang="ru-RU" sz="2600" smtClean="0"/>
              <a:t>Проявлять терпимость и уважение к обычаям и традициям народов России и других государств</a:t>
            </a:r>
          </a:p>
          <a:p>
            <a:pPr eaLnBrk="1" hangingPunct="1"/>
            <a:r>
              <a:rPr lang="ru-RU" altLang="ru-RU" sz="2600" smtClean="0"/>
              <a:t>Воздерживаться от поведения, которое могло бы вызвать сомнение в добросовестном исполнении педагогическим работником трудовых обязанностей, а также избегать конфликтных ситуаций, способных нанести ущерб его репутации или авторитету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Этические правила педагогов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Быть </a:t>
            </a:r>
            <a:r>
              <a:rPr lang="ru-RU" dirty="0">
                <a:solidFill>
                  <a:srgbClr val="FF0000"/>
                </a:solidFill>
              </a:rPr>
              <a:t>образцом </a:t>
            </a:r>
            <a:r>
              <a:rPr lang="ru-RU" dirty="0"/>
              <a:t>профессионализма, безупречной репутации, способствовать формированию благоприятного морально-психологического климата для эффективной работы.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Принимать меры по недопущению коррупционно опасного поведения </a:t>
            </a:r>
            <a:r>
              <a:rPr lang="ru-RU" dirty="0" err="1"/>
              <a:t>пед.работников</a:t>
            </a:r>
            <a:r>
              <a:rPr lang="ru-RU" dirty="0"/>
              <a:t>, своим примером подавать пример честности, беспристрастности и справедливости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Этические правила педагогов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Проявлять корректность, выдержку, такт и внимательность в обращении с участниками образовательных отношений, уважать их честь и достоинство, быть доступным для общения, открытым и доброжелательным</a:t>
            </a:r>
          </a:p>
          <a:p>
            <a:pPr eaLnBrk="1" hangingPunct="1"/>
            <a:r>
              <a:rPr lang="ru-RU" altLang="ru-RU" smtClean="0"/>
              <a:t>Соблюдать культуру речи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Этические правила педагогов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Внешний вид должен способствовать </a:t>
            </a:r>
            <a:r>
              <a:rPr lang="ru-RU" altLang="ru-RU" smtClean="0">
                <a:solidFill>
                  <a:srgbClr val="FF0000"/>
                </a:solidFill>
              </a:rPr>
              <a:t>уважительному отношению к педагогическим работникам</a:t>
            </a:r>
            <a:r>
              <a:rPr lang="ru-RU" altLang="ru-RU" smtClean="0"/>
              <a:t> и организациям, осуществляющим образовательную деятельность, способствовать общепринятому деловому стилю, который отличает официальность, сдержанность, аккуратность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Педагог не должен допускать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altLang="ru-RU" sz="2600" smtClean="0"/>
              <a:t> Любого вида высказываний и действий дискриминационного характера по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600" smtClean="0"/>
              <a:t>    признакам пола, расы, национальности, языка, гражданства, социального, </a:t>
            </a:r>
            <a:r>
              <a:rPr lang="ru-RU" altLang="ru-RU" sz="2600" smtClean="0">
                <a:solidFill>
                  <a:srgbClr val="FF0000"/>
                </a:solidFill>
              </a:rPr>
              <a:t>имущественного или семейного положения</a:t>
            </a:r>
            <a:r>
              <a:rPr lang="ru-RU" altLang="ru-RU" sz="2600" smtClean="0"/>
              <a:t>, политических или религиозных предпочтений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Грубости, проявлений пренебрежительного тона, заносчивости, предвзятых замечаний, предъявления неправомерных, незаслуженных обвинений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Угроз, оскорбительных выражений или реплик, действий, препятствующих нормальному общению или провоцирующих противоправное поведение</a:t>
            </a:r>
          </a:p>
        </p:txBody>
      </p:sp>
      <p:pic>
        <p:nvPicPr>
          <p:cNvPr id="28676" name="Picture 4" descr="C:\Users\Нелли\Desktop\55a46aef09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62000"/>
            <a:ext cx="2149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Нормативная база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Конституция РФ</a:t>
            </a:r>
          </a:p>
          <a:p>
            <a:pPr eaLnBrk="1" hangingPunct="1"/>
            <a:r>
              <a:rPr lang="ru-RU" altLang="ru-RU" smtClean="0"/>
              <a:t>ФЗ от 29.12.2012г. №273-ФЗ «Об образовании в РФ»</a:t>
            </a:r>
          </a:p>
          <a:p>
            <a:pPr eaLnBrk="1" hangingPunct="1"/>
            <a:r>
              <a:rPr lang="ru-RU" altLang="ru-RU" smtClean="0"/>
              <a:t>Указ Президента РФ от 7.05.2012г. №597 «О мероприятиях по реализации государственной социальной политики»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pic>
        <p:nvPicPr>
          <p:cNvPr id="11268" name="Picture 5" descr="C:\Users\Нелли\Desktop\92446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67200"/>
            <a:ext cx="40386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Ответственность за нарушение Кодекса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Нарушения рассматриваются на заседаниях коллегиальных органов управления</a:t>
            </a:r>
          </a:p>
          <a:p>
            <a:pPr eaLnBrk="1" hangingPunct="1"/>
            <a:r>
              <a:rPr lang="ru-RU" altLang="ru-RU" smtClean="0"/>
              <a:t>Соблюдение этих норм может учитываться при проведении аттестации, при применении дисциплинарных взысканий в случае совершения работником аморального проступка, а также при поощрении работников.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</p:txBody>
      </p:sp>
      <p:pic>
        <p:nvPicPr>
          <p:cNvPr id="30723" name="Picture 3" descr="C:\Users\Нелли\Desktop\x_3a948f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7000"/>
            <a:ext cx="373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51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mtClean="0"/>
              <a:t>Воспитатель это не только профессия, но и социальный статус, которому нужно соответствовать. А для этого педагог должен обладать педагогической культурой. Все требования к культуре педагога записаны в кодексе профессиональной этики.</a:t>
            </a:r>
          </a:p>
        </p:txBody>
      </p:sp>
      <p:pic>
        <p:nvPicPr>
          <p:cNvPr id="12291" name="Picture 2" descr="C:\Users\Нелли\Desktop\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207612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Кодекс - это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914400"/>
            <a:ext cx="8229600" cy="4911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800" smtClean="0"/>
              <a:t>свод общих принципов профессиональной этики и основных правил поведения педагогических работников.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15925" y="23622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chemeClr val="tx2"/>
                </a:solidFill>
              </a:rPr>
              <a:t>Профессиональная этика</a:t>
            </a:r>
            <a:r>
              <a:rPr lang="ru-RU" altLang="ru-RU" sz="2400"/>
              <a:t> – это  свод принципов и правил поведения специалиста на рабочем месте. </a:t>
            </a:r>
          </a:p>
        </p:txBody>
      </p:sp>
      <p:pic>
        <p:nvPicPr>
          <p:cNvPr id="13317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200" y="3313113"/>
            <a:ext cx="4286250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Цели кодекса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Установление этических норм и правил поведения педагогических работников для выполнения ими профессиональной	 деятельности;</a:t>
            </a:r>
          </a:p>
          <a:p>
            <a:pPr eaLnBrk="1" hangingPunct="1"/>
            <a:r>
              <a:rPr lang="ru-RU" altLang="ru-RU" smtClean="0"/>
              <a:t>Содействие укреплению авторитета пед.работников;</a:t>
            </a:r>
          </a:p>
          <a:p>
            <a:pPr eaLnBrk="1" hangingPunct="1"/>
            <a:r>
              <a:rPr lang="ru-RU" altLang="ru-RU" smtClean="0"/>
              <a:t>Обеспечение единых норм поведения пед.работников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Кодекс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600" smtClean="0"/>
              <a:t>Повышение эффективности выполнения пед.работниками своих трудовых обязанностей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ru-RU" sz="2600" smtClean="0"/>
              <a:t>Основа для формирования взаимоотношений в системе образования, основанных на нормах морали, уважительном отношении к пед.работникам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H="1">
            <a:off x="2667000" y="1371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5105400" y="1295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  <p:bldP spid="256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800" smtClean="0"/>
              <a:t>Этика–(от греч. ethos–обычай, нрав, характер) –наука о нравственности. 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Самое важное требование педагогической этики –любовь к детям. 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Однако любить детей –это не просто проявлять чувство, но и умение педагога принять воспитанника таким, какой он есть, сопереживать ему и помогать в развитии.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 У педагога любовь к детям должна быть на уровне нравственных отношений. Дети ценят в педагоге прежде всего доброту, отзывчивость, понимание. Если педагог не любит детей, то он не сможет вызвать ответную любовь и доверие детей</a:t>
            </a:r>
            <a:r>
              <a:rPr lang="ru-RU" altLang="ru-RU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mtClean="0"/>
              <a:t>       Важным качеством педагога является педагогический оптимизм. Это вера в ребенка, в его возможности, способность видеть хорошее и опираться на это хорошее в процессе обучения. 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        </a:t>
            </a:r>
            <a:r>
              <a:rPr lang="ru-RU" altLang="ru-RU" u="sng" smtClean="0"/>
              <a:t>Педагогическая этика </a:t>
            </a:r>
            <a:r>
              <a:rPr lang="ru-RU" altLang="ru-RU" smtClean="0"/>
              <a:t>–это полное уравновешивание нравственных чувств сознания и поведения педагога. Все эти качества должны присутствовать в его культуре общения с детьми, с любыми другими людьми, в </a:t>
            </a:r>
            <a:r>
              <a:rPr lang="ru-RU" altLang="ru-RU" b="1" smtClean="0"/>
              <a:t>педагогическом такте педагога.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/>
          <a:lstStyle/>
          <a:p>
            <a:r>
              <a:rPr lang="ru-RU" altLang="ru-RU" sz="2400" smtClean="0"/>
              <a:t>Педагогическим тактом (от лат. tactus–прикосновение) называется  чувство меры в выборе средств педагогического воздействия. </a:t>
            </a:r>
          </a:p>
          <a:p>
            <a:r>
              <a:rPr lang="ru-RU" altLang="ru-RU" sz="2400" smtClean="0"/>
              <a:t>Тактичность совсем не предполагает то, что педагог будет всегда добреньким или бесстрастным, не реагирующим на негативное поведение и поступки детей. </a:t>
            </a:r>
          </a:p>
          <a:p>
            <a:r>
              <a:rPr lang="ru-RU" altLang="ru-RU" sz="2400" smtClean="0"/>
              <a:t>Педагогический такт заключается в сочетании уважения к личности ребенка и с разумной требовательностью к нему.</a:t>
            </a:r>
          </a:p>
          <a:p>
            <a:r>
              <a:rPr lang="ru-RU" altLang="ru-RU" sz="2400" smtClean="0"/>
              <a:t>Педагог может быть возмущенным, даже гневаться, но это должно выражаться способами, адекватными требованиям педагогической культуры и этики. Действия педагога не должны унижать достоинство личности. </a:t>
            </a:r>
          </a:p>
          <a:p>
            <a:r>
              <a:rPr lang="ru-RU" altLang="ru-RU" sz="2400" smtClean="0"/>
              <a:t>По мнению А.С.Макаренко, педагогический такт представляет собой умение «нигде не переборщить».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</TotalTime>
  <Words>1060</Words>
  <Application>Microsoft Office PowerPoint</Application>
  <PresentationFormat>Экран 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Franklin Gothic Medium</vt:lpstr>
      <vt:lpstr>Franklin Gothic Book</vt:lpstr>
      <vt:lpstr>Wingdings 2</vt:lpstr>
      <vt:lpstr>Calibri</vt:lpstr>
      <vt:lpstr>Wingdings</vt:lpstr>
      <vt:lpstr>Трек</vt:lpstr>
      <vt:lpstr>муниципальное бюджетное дошкольное образовательное учреждение  города Ростова-на-Дону  « детский сад №223»    кодекс профессиональной этики педагогических работников</vt:lpstr>
      <vt:lpstr>Нормативная база</vt:lpstr>
      <vt:lpstr>Слайд 3</vt:lpstr>
      <vt:lpstr>Кодекс - это</vt:lpstr>
      <vt:lpstr>Цели кодекса</vt:lpstr>
      <vt:lpstr>Кодекс</vt:lpstr>
      <vt:lpstr>Слайд 7</vt:lpstr>
      <vt:lpstr>Слайд 8</vt:lpstr>
      <vt:lpstr>Слайд 9</vt:lpstr>
      <vt:lpstr>Слайд 10</vt:lpstr>
      <vt:lpstr>Слайд 11</vt:lpstr>
      <vt:lpstr>Слайд 12</vt:lpstr>
      <vt:lpstr>Этические правила педагогов</vt:lpstr>
      <vt:lpstr>Этические правила педагогов</vt:lpstr>
      <vt:lpstr>Этические правила педагогов</vt:lpstr>
      <vt:lpstr>Этические правила педагогов</vt:lpstr>
      <vt:lpstr>Этические правила педагогов</vt:lpstr>
      <vt:lpstr>Этические правила педагогов</vt:lpstr>
      <vt:lpstr>Педагог не должен допускать</vt:lpstr>
      <vt:lpstr>Ответственность за нарушение Кодекса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Improot</dc:creator>
  <cp:lastModifiedBy>Improot</cp:lastModifiedBy>
  <cp:revision>20</cp:revision>
  <cp:lastPrinted>1601-01-01T00:00:00Z</cp:lastPrinted>
  <dcterms:created xsi:type="dcterms:W3CDTF">1601-01-01T00:00:00Z</dcterms:created>
  <dcterms:modified xsi:type="dcterms:W3CDTF">2017-03-28T15:47:31Z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