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  <p:sldId id="257" r:id="rId3"/>
    <p:sldId id="270" r:id="rId4"/>
    <p:sldId id="258" r:id="rId5"/>
    <p:sldId id="259" r:id="rId6"/>
    <p:sldId id="260" r:id="rId7"/>
    <p:sldId id="271" r:id="rId8"/>
    <p:sldId id="272" r:id="rId9"/>
    <p:sldId id="273" r:id="rId10"/>
    <p:sldId id="274" r:id="rId11"/>
    <p:sldId id="275" r:id="rId12"/>
    <p:sldId id="276" r:id="rId13"/>
    <p:sldId id="261" r:id="rId14"/>
    <p:sldId id="262" r:id="rId15"/>
    <p:sldId id="263" r:id="rId16"/>
    <p:sldId id="264" r:id="rId17"/>
    <p:sldId id="266" r:id="rId18"/>
    <p:sldId id="267" r:id="rId19"/>
    <p:sldId id="265" r:id="rId20"/>
    <p:sldId id="268" r:id="rId21"/>
    <p:sldId id="269" r:id="rId22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fld id="{9C2F1195-8C18-4123-9EDF-4C3E3AB260D0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3B40C-1525-4DCB-B8D9-13CA9AB604F9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EE9689-C6DE-44B5-BC63-2536DDF95323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fld id="{3EA878EC-76CC-4B82-807B-A3AA903C87E7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938BE1-6063-4E4B-8A6F-A9263F8A1E95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DC7011-6770-417B-956E-9EEE3D9F53E8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fld id="{0DA02996-F4E5-4075-AA96-3D6AC215D34B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2BEE33-DB2D-4D14-8BB6-127B20D51773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A57393-6074-432E-AE8C-9C421BA809FF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90A525-A5FD-47D4-8E4A-649521039B99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766DC8-157A-4AEE-8946-483BCF3F0E7C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D36F07"/>
                </a:solidFill>
              </a:defRPr>
            </a:lvl1pPr>
          </a:lstStyle>
          <a:p>
            <a:fld id="{10CED64E-11ED-4644-BB48-74CB4A51BDFA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0" r:id="rId4"/>
    <p:sldLayoutId id="2147483806" r:id="rId5"/>
    <p:sldLayoutId id="2147483801" r:id="rId6"/>
    <p:sldLayoutId id="2147483807" r:id="rId7"/>
    <p:sldLayoutId id="2147483808" r:id="rId8"/>
    <p:sldLayoutId id="2147483809" r:id="rId9"/>
    <p:sldLayoutId id="2147483802" r:id="rId10"/>
    <p:sldLayoutId id="214748381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7913688" cy="349567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1100" dirty="0" smtClean="0"/>
              <a:t>муниципальное бюджетное дошкольное образовательное учреждение</a:t>
            </a:r>
            <a:r>
              <a:rPr lang="ru-RU" sz="1100" dirty="0"/>
              <a:t> 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 smtClean="0"/>
              <a:t>города </a:t>
            </a:r>
            <a:r>
              <a:rPr lang="ru-RU" sz="1100" dirty="0"/>
              <a:t>Ростова-на-Дону  </a:t>
            </a:r>
            <a:r>
              <a:rPr lang="ru-RU" sz="1100" dirty="0" smtClean="0"/>
              <a:t>« детский сад №223» </a:t>
            </a:r>
            <a:br>
              <a:rPr lang="ru-RU" sz="1100" dirty="0" smtClean="0"/>
            </a:b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4400" dirty="0" smtClean="0"/>
              <a:t>кодекс </a:t>
            </a:r>
            <a:r>
              <a:rPr lang="ru-RU" sz="4400" dirty="0"/>
              <a:t>профессиональной этики педагогических работников</a:t>
            </a:r>
          </a:p>
        </p:txBody>
      </p:sp>
      <p:pic>
        <p:nvPicPr>
          <p:cNvPr id="1024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3984625"/>
            <a:ext cx="2438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Содержимое 2"/>
          <p:cNvSpPr>
            <a:spLocks noGrp="1"/>
          </p:cNvSpPr>
          <p:nvPr>
            <p:ph idx="1"/>
          </p:nvPr>
        </p:nvSpPr>
        <p:spPr>
          <a:xfrm>
            <a:off x="304800" y="228600"/>
            <a:ext cx="8686800" cy="58515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altLang="ru-RU" sz="2400" smtClean="0"/>
              <a:t>    </a:t>
            </a:r>
            <a:r>
              <a:rPr lang="ru-RU" altLang="ru-RU" sz="2400" b="1" smtClean="0"/>
              <a:t>Обычно педагогический такт нужен педагогу в сложных и </a:t>
            </a:r>
          </a:p>
          <a:p>
            <a:pPr>
              <a:buFont typeface="Wingdings 2" pitchFamily="18" charset="2"/>
              <a:buNone/>
            </a:pPr>
            <a:r>
              <a:rPr lang="ru-RU" altLang="ru-RU" sz="2400" b="1" smtClean="0"/>
              <a:t>неоднозначных ситуациях педагогического взаимодействия, в</a:t>
            </a:r>
          </a:p>
          <a:p>
            <a:pPr>
              <a:buFont typeface="Wingdings 2" pitchFamily="18" charset="2"/>
              <a:buNone/>
            </a:pPr>
            <a:r>
              <a:rPr lang="ru-RU" altLang="ru-RU" sz="2400" b="1" smtClean="0"/>
              <a:t>которых, кроме нравственной стороны отношений, от него</a:t>
            </a:r>
          </a:p>
          <a:p>
            <a:pPr>
              <a:buFont typeface="Wingdings 2" pitchFamily="18" charset="2"/>
              <a:buNone/>
            </a:pPr>
            <a:r>
              <a:rPr lang="ru-RU" altLang="ru-RU" sz="2400" b="1" smtClean="0"/>
              <a:t>требуется проявить свою находчивость, интуицию,</a:t>
            </a:r>
          </a:p>
          <a:p>
            <a:pPr>
              <a:buFont typeface="Wingdings 2" pitchFamily="18" charset="2"/>
              <a:buNone/>
            </a:pPr>
            <a:r>
              <a:rPr lang="ru-RU" altLang="ru-RU" sz="2400" b="1" smtClean="0"/>
              <a:t>уравновешенность, чувство юмора</a:t>
            </a:r>
            <a:r>
              <a:rPr lang="ru-RU" altLang="ru-RU" sz="2400" smtClean="0"/>
              <a:t>. </a:t>
            </a:r>
          </a:p>
          <a:p>
            <a:pPr>
              <a:buFont typeface="Wingdings 2" pitchFamily="18" charset="2"/>
              <a:buNone/>
            </a:pPr>
            <a:r>
              <a:rPr lang="ru-RU" altLang="ru-RU" sz="2400" smtClean="0"/>
              <a:t>Добрый юмор, а не злая ирония и насмешка, дает возможность иногда найти наиболее эффективный и тактичный способ педагогического взаимодействия.</a:t>
            </a:r>
          </a:p>
          <a:p>
            <a:pPr>
              <a:buFont typeface="Wingdings 2" pitchFamily="18" charset="2"/>
              <a:buNone/>
            </a:pPr>
            <a:r>
              <a:rPr lang="ru-RU" altLang="ru-RU" sz="2400" smtClean="0"/>
              <a:t>Иногда хватает улыбки педагога, чтобы изменить ситуацию. Но это должна быть улыбка, которая пронизана любовью: улыбка одобрения, понимания, успокоения, сожаления, сочувствия. </a:t>
            </a:r>
          </a:p>
          <a:p>
            <a:pPr>
              <a:buFont typeface="Wingdings 2" pitchFamily="18" charset="2"/>
              <a:buNone/>
            </a:pPr>
            <a:r>
              <a:rPr lang="ru-RU" altLang="ru-RU" sz="2400" smtClean="0"/>
              <a:t>И ни в коем случае это не должна быть улыбка-суррогат: злорадная, ехидная, насмешливая.</a:t>
            </a:r>
          </a:p>
          <a:p>
            <a:pPr>
              <a:buFont typeface="Wingdings 2" pitchFamily="18" charset="2"/>
              <a:buNone/>
            </a:pPr>
            <a:endParaRPr lang="ru-RU" altLang="ru-RU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Содержимое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59277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altLang="ru-RU" sz="2400" u="sng" smtClean="0"/>
              <a:t>Основными элементами педагогического такта являются:</a:t>
            </a:r>
          </a:p>
          <a:p>
            <a:pPr>
              <a:buFont typeface="Wingdings 2" pitchFamily="18" charset="2"/>
              <a:buNone/>
            </a:pPr>
            <a:r>
              <a:rPr lang="ru-RU" altLang="ru-RU" sz="2400" smtClean="0"/>
              <a:t>♦ требовательность и уважительность к воспитаннику;</a:t>
            </a:r>
          </a:p>
          <a:p>
            <a:pPr>
              <a:buFont typeface="Wingdings 2" pitchFamily="18" charset="2"/>
              <a:buNone/>
            </a:pPr>
            <a:r>
              <a:rPr lang="ru-RU" altLang="ru-RU" sz="2400" smtClean="0"/>
              <a:t>♦ умение видеть и слышать ребенка, сопереживать ему;</a:t>
            </a:r>
          </a:p>
          <a:p>
            <a:pPr>
              <a:buFont typeface="Wingdings 2" pitchFamily="18" charset="2"/>
              <a:buNone/>
            </a:pPr>
            <a:r>
              <a:rPr lang="ru-RU" altLang="ru-RU" sz="2400" smtClean="0"/>
              <a:t>♦ внимательность, чуткость педагога.</a:t>
            </a:r>
          </a:p>
          <a:p>
            <a:pPr>
              <a:buFont typeface="Wingdings 2" pitchFamily="18" charset="2"/>
              <a:buNone/>
            </a:pPr>
            <a:r>
              <a:rPr lang="ru-RU" altLang="ru-RU" sz="2400" u="sng" smtClean="0"/>
              <a:t> Профессиональный такт проявляется:</a:t>
            </a:r>
          </a:p>
          <a:p>
            <a:pPr>
              <a:buFont typeface="Wingdings 2" pitchFamily="18" charset="2"/>
              <a:buNone/>
            </a:pPr>
            <a:r>
              <a:rPr lang="ru-RU" altLang="ru-RU" sz="2400" smtClean="0"/>
              <a:t>♦ во внешнем облике педагога;</a:t>
            </a:r>
          </a:p>
          <a:p>
            <a:pPr>
              <a:buFont typeface="Wingdings 2" pitchFamily="18" charset="2"/>
              <a:buNone/>
            </a:pPr>
            <a:r>
              <a:rPr lang="ru-RU" altLang="ru-RU" sz="2400" smtClean="0"/>
              <a:t>♦ в умении быстро и правильно оценить сложившуюся обстановку и в то же время не торопиться с выводами о поведении и способностях воспитанника;</a:t>
            </a:r>
          </a:p>
          <a:p>
            <a:pPr>
              <a:buFont typeface="Wingdings 2" pitchFamily="18" charset="2"/>
              <a:buNone/>
            </a:pPr>
            <a:r>
              <a:rPr lang="ru-RU" altLang="ru-RU" sz="2400" smtClean="0"/>
              <a:t>♦ в умении сдерживать свои чувства и не терять</a:t>
            </a:r>
          </a:p>
          <a:p>
            <a:pPr>
              <a:buFont typeface="Wingdings 2" pitchFamily="18" charset="2"/>
              <a:buNone/>
            </a:pPr>
            <a:r>
              <a:rPr lang="ru-RU" altLang="ru-RU" sz="2400" smtClean="0"/>
              <a:t>самообладания в сложной ситуации;</a:t>
            </a:r>
          </a:p>
          <a:p>
            <a:pPr>
              <a:buFont typeface="Wingdings 2" pitchFamily="18" charset="2"/>
              <a:buNone/>
            </a:pPr>
            <a:r>
              <a:rPr lang="ru-RU" altLang="ru-RU" sz="2400" smtClean="0"/>
              <a:t>♦ в сочетании разумной требовательности с чутким отношением к детям;</a:t>
            </a:r>
          </a:p>
          <a:p>
            <a:pPr>
              <a:buFont typeface="Wingdings 2" pitchFamily="18" charset="2"/>
              <a:buNone/>
            </a:pPr>
            <a:r>
              <a:rPr lang="ru-RU" altLang="ru-RU" sz="2400" smtClean="0"/>
              <a:t>♦ в хорошем знании возрастных и индивидуальных особенностей детей;</a:t>
            </a:r>
          </a:p>
          <a:p>
            <a:pPr>
              <a:buFont typeface="Wingdings 2" pitchFamily="18" charset="2"/>
              <a:buNone/>
            </a:pPr>
            <a:r>
              <a:rPr lang="ru-RU" altLang="ru-RU" sz="2400" smtClean="0"/>
              <a:t>♦ в самокритичной оценке своего труда.</a:t>
            </a:r>
          </a:p>
          <a:p>
            <a:pPr>
              <a:buFont typeface="Wingdings 2" pitchFamily="18" charset="2"/>
              <a:buNone/>
            </a:pPr>
            <a:endParaRPr lang="ru-RU" altLang="ru-RU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304800" y="304800"/>
            <a:ext cx="8686800" cy="5775325"/>
          </a:xfrm>
        </p:spPr>
        <p:txBody>
          <a:bodyPr/>
          <a:lstStyle/>
          <a:p>
            <a:r>
              <a:rPr lang="ru-RU" altLang="ru-RU" sz="2800" smtClean="0"/>
              <a:t>Главная отличительная черта тактичного педагога –высокая требовательность и искреннее уважение к воспитанникам. Понятие «такт» включает много компонентов, но все они так или иначе связаны с заботой о маленьком человеке, с внимательным и чутким отношением к нему.</a:t>
            </a:r>
          </a:p>
          <a:p>
            <a:r>
              <a:rPr lang="ru-RU" altLang="ru-RU" sz="2800" smtClean="0"/>
              <a:t>Психологи утверждают, что там, где гибкость педагогической тактики заменяется резким окриком или многословием раздражения и гневливостью, происходит подмена профессиональной педагогической деятельности выражением педагогической несостоятельности. Это как если бы врач вместо оказания помощи больному избил бы его. </a:t>
            </a:r>
          </a:p>
          <a:p>
            <a:pPr>
              <a:buFont typeface="Wingdings 2" pitchFamily="18" charset="2"/>
              <a:buNone/>
            </a:pPr>
            <a:endParaRPr lang="ru-RU" altLang="ru-RU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Этические правила педагогов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19263"/>
            <a:ext cx="8229600" cy="5138737"/>
          </a:xfrm>
        </p:spPr>
        <p:txBody>
          <a:bodyPr/>
          <a:lstStyle/>
          <a:p>
            <a:pPr eaLnBrk="1" hangingPunct="1"/>
            <a:r>
              <a:rPr lang="ru-RU" altLang="ru-RU" sz="2600" smtClean="0"/>
              <a:t>Осуществлять деятельность на высоком профессиональном уровне</a:t>
            </a:r>
          </a:p>
          <a:p>
            <a:pPr eaLnBrk="1" hangingPunct="1"/>
            <a:r>
              <a:rPr lang="ru-RU" altLang="ru-RU" sz="2600" smtClean="0"/>
              <a:t>Соблюдать правовые, нравственные, этические нормы</a:t>
            </a:r>
          </a:p>
          <a:p>
            <a:pPr eaLnBrk="1" hangingPunct="1"/>
            <a:r>
              <a:rPr lang="ru-RU" altLang="ru-RU" sz="2600" smtClean="0"/>
              <a:t>Уважать честь и достоинство обучающихся и других участников образовательных отношений</a:t>
            </a:r>
          </a:p>
          <a:p>
            <a:pPr eaLnBrk="1" hangingPunct="1"/>
            <a:r>
              <a:rPr lang="ru-RU" altLang="ru-RU" sz="2600" smtClean="0"/>
              <a:t>Развивать у воспитанников познавательную активность, самостоятельность, инициативу, творческие способности, формировать гражданскую позицию, способность к труду, формировать культуру здорового образа жизни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/>
              <a:t>Этические правила педагогов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19263"/>
            <a:ext cx="8229600" cy="51387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mtClean="0"/>
              <a:t>Применять педагогически обоснованные и обеспечивающие высокое качество образования формы, методы обучения и воспитания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mtClean="0"/>
              <a:t>Учитывать особенности психо-физического развития воспитанников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mtClean="0"/>
              <a:t>Исключать действия, связанные с влиянием каких-либо личных, финансовых и других интересов, препятствующих добросовестному выполнению обязанностей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/>
              <a:t>Этические правила педагогов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19263"/>
            <a:ext cx="8229600" cy="5443537"/>
          </a:xfrm>
        </p:spPr>
        <p:txBody>
          <a:bodyPr/>
          <a:lstStyle/>
          <a:p>
            <a:pPr eaLnBrk="1" hangingPunct="1"/>
            <a:r>
              <a:rPr lang="ru-RU" altLang="ru-RU" sz="2600" smtClean="0"/>
              <a:t>Проявлять корректность и внимательность к обучающимся и их родителям и коллегам</a:t>
            </a:r>
          </a:p>
          <a:p>
            <a:pPr eaLnBrk="1" hangingPunct="1"/>
            <a:r>
              <a:rPr lang="ru-RU" altLang="ru-RU" sz="2600" smtClean="0"/>
              <a:t>Проявлять терпимость и уважение к обычаям и традициям народов России и других государств</a:t>
            </a:r>
          </a:p>
          <a:p>
            <a:pPr eaLnBrk="1" hangingPunct="1"/>
            <a:r>
              <a:rPr lang="ru-RU" altLang="ru-RU" sz="2600" smtClean="0"/>
              <a:t>Воздерживаться от поведения, которое могло бы вызвать сомнение в добросовестном исполнении педагогическим работником трудовых обязанностей, а также избегать конфликтных ситуаций, способных нанести ущерб его репутации или авторитету организации.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/>
              <a:t>Этические правила педагогов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/>
              <a:t>Быть </a:t>
            </a:r>
            <a:r>
              <a:rPr lang="ru-RU" dirty="0">
                <a:solidFill>
                  <a:srgbClr val="FF0000"/>
                </a:solidFill>
              </a:rPr>
              <a:t>образцом </a:t>
            </a:r>
            <a:r>
              <a:rPr lang="ru-RU" dirty="0"/>
              <a:t>профессионализма, безупречной репутации, способствовать формированию благоприятного морально-психологического климата для эффективной работы.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/>
              <a:t>Принимать меры по недопущению коррупционно опасного поведения </a:t>
            </a:r>
            <a:r>
              <a:rPr lang="ru-RU" dirty="0" err="1"/>
              <a:t>пед.работников</a:t>
            </a:r>
            <a:r>
              <a:rPr lang="ru-RU" dirty="0"/>
              <a:t>, своим примером подавать пример честности, беспристрастности и справедливости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/>
              <a:t>Этические правила педагогов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Проявлять корректность, выдержку, такт и внимательность в обращении с участниками образовательных отношений, уважать их честь и достоинство, быть доступным для общения, открытым и доброжелательным</a:t>
            </a:r>
          </a:p>
          <a:p>
            <a:pPr eaLnBrk="1" hangingPunct="1"/>
            <a:r>
              <a:rPr lang="ru-RU" altLang="ru-RU" smtClean="0"/>
              <a:t>Соблюдать культуру речи</a:t>
            </a:r>
          </a:p>
          <a:p>
            <a:pPr eaLnBrk="1" hangingPunct="1"/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/>
              <a:t>Этические правила педагогов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Внешний вид должен способствовать </a:t>
            </a:r>
            <a:r>
              <a:rPr lang="ru-RU" altLang="ru-RU" smtClean="0">
                <a:solidFill>
                  <a:srgbClr val="FF0000"/>
                </a:solidFill>
              </a:rPr>
              <a:t>уважительному отношению к педагогическим работникам</a:t>
            </a:r>
            <a:r>
              <a:rPr lang="ru-RU" altLang="ru-RU" smtClean="0"/>
              <a:t> и организациям, осуществляющим образовательную деятельность, способствовать общепринятому деловому стилю, который отличает официальность, сдержанность, аккуратность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683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/>
              <a:t>Педагог не должен допускать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ru-RU" altLang="ru-RU" sz="2600" smtClean="0"/>
              <a:t> Любого вида высказываний и действий дискриминационного характера по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altLang="ru-RU" sz="2600" smtClean="0"/>
              <a:t>    признакам пола, расы, национальности, языка, гражданства, социального, </a:t>
            </a:r>
            <a:r>
              <a:rPr lang="ru-RU" altLang="ru-RU" sz="2600" smtClean="0">
                <a:solidFill>
                  <a:srgbClr val="FF0000"/>
                </a:solidFill>
              </a:rPr>
              <a:t>имущественного или семейного положения</a:t>
            </a:r>
            <a:r>
              <a:rPr lang="ru-RU" altLang="ru-RU" sz="2600" smtClean="0"/>
              <a:t>, политических или религиозных предпочтений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600" smtClean="0"/>
              <a:t>Грубости, проявлений пренебрежительного тона, заносчивости, предвзятых замечаний, предъявления неправомерных, незаслуженных обвинений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600" smtClean="0"/>
              <a:t>Угроз, оскорбительных выражений или реплик, действий, препятствующих нормальному общению или провоцирующих противоправное поведение</a:t>
            </a:r>
          </a:p>
        </p:txBody>
      </p:sp>
      <p:pic>
        <p:nvPicPr>
          <p:cNvPr id="28676" name="Picture 4" descr="C:\Users\Нелли\Desktop\55a46aef09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762000"/>
            <a:ext cx="21494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/>
              <a:t>Нормативная база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066800"/>
            <a:ext cx="8686800" cy="5013325"/>
          </a:xfrm>
        </p:spPr>
        <p:txBody>
          <a:bodyPr/>
          <a:lstStyle/>
          <a:p>
            <a:pPr eaLnBrk="1" hangingPunct="1"/>
            <a:r>
              <a:rPr lang="ru-RU" altLang="ru-RU" smtClean="0"/>
              <a:t>Конституция РФ</a:t>
            </a:r>
          </a:p>
          <a:p>
            <a:pPr eaLnBrk="1" hangingPunct="1"/>
            <a:r>
              <a:rPr lang="ru-RU" altLang="ru-RU" smtClean="0"/>
              <a:t>ФЗ от 29.12.2012г. №273-ФЗ «Об образовании в РФ»</a:t>
            </a:r>
          </a:p>
          <a:p>
            <a:pPr eaLnBrk="1" hangingPunct="1"/>
            <a:r>
              <a:rPr lang="ru-RU" altLang="ru-RU" smtClean="0"/>
              <a:t>Указ Президента РФ от 7.05.2012г. №597 «О мероприятиях по реализации государственной социальной политики»</a:t>
            </a:r>
          </a:p>
          <a:p>
            <a:pPr eaLnBrk="1" hangingPunct="1">
              <a:buFont typeface="Wingdings 2" pitchFamily="18" charset="2"/>
              <a:buNone/>
            </a:pPr>
            <a:endParaRPr lang="ru-RU" altLang="ru-RU" smtClean="0"/>
          </a:p>
        </p:txBody>
      </p:sp>
      <p:pic>
        <p:nvPicPr>
          <p:cNvPr id="11268" name="Picture 5" descr="C:\Users\Нелли\Desktop\9244619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4267200"/>
            <a:ext cx="4038600" cy="231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Ответственность за нарушение Кодекса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Нарушения рассматриваются на заседаниях коллегиальных органов управления</a:t>
            </a:r>
          </a:p>
          <a:p>
            <a:pPr eaLnBrk="1" hangingPunct="1"/>
            <a:r>
              <a:rPr lang="ru-RU" altLang="ru-RU" smtClean="0"/>
              <a:t>Соблюдение этих норм может учитываться при проведении аттестации, при применении дисциплинарных взысканий в случае совершения работником аморального проступка, а также при поощрении работников.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Содержимое 2"/>
          <p:cNvSpPr>
            <a:spLocks noGrp="1"/>
          </p:cNvSpPr>
          <p:nvPr>
            <p:ph idx="1"/>
          </p:nvPr>
        </p:nvSpPr>
        <p:spPr>
          <a:xfrm>
            <a:off x="304800" y="381000"/>
            <a:ext cx="8686800" cy="5699125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  <a:defRPr/>
            </a:pPr>
            <a:r>
              <a:rPr lang="ru-RU" sz="7200" b="1" i="1" dirty="0" smtClean="0">
                <a:solidFill>
                  <a:schemeClr val="accent2">
                    <a:lumMod val="75000"/>
                  </a:schemeClr>
                </a:solidFill>
              </a:rPr>
              <a:t>СПАСИБО ЗА ВНИМАНИЕ!</a:t>
            </a:r>
          </a:p>
        </p:txBody>
      </p:sp>
      <p:pic>
        <p:nvPicPr>
          <p:cNvPr id="30723" name="Picture 3" descr="C:\Users\Нелли\Desktop\x_3a948f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2667000"/>
            <a:ext cx="37338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Содержимое 2"/>
          <p:cNvSpPr>
            <a:spLocks noGrp="1"/>
          </p:cNvSpPr>
          <p:nvPr>
            <p:ph idx="1"/>
          </p:nvPr>
        </p:nvSpPr>
        <p:spPr>
          <a:xfrm>
            <a:off x="304800" y="228600"/>
            <a:ext cx="8686800" cy="585152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altLang="ru-RU" smtClean="0"/>
              <a:t>Воспитатель это не только профессия, но и социальный статус, которому нужно соответствовать. А для этого педагог должен обладать педагогической культурой. Все требования к культуре педагога записаны в кодексе профессиональной этики.</a:t>
            </a:r>
          </a:p>
        </p:txBody>
      </p:sp>
      <p:pic>
        <p:nvPicPr>
          <p:cNvPr id="12291" name="Picture 2" descr="C:\Users\Нелли\Desktop\img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3276600"/>
            <a:ext cx="4419600" cy="33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599" y="207612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Кодекс - это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15925" y="914400"/>
            <a:ext cx="8229600" cy="49117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ru-RU" altLang="ru-RU" sz="2800" smtClean="0"/>
              <a:t>свод общих принципов профессиональной этики и основных правил поведения педагогических работников. 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15925" y="2362200"/>
            <a:ext cx="7924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solidFill>
                  <a:schemeClr val="tx2"/>
                </a:solidFill>
              </a:rPr>
              <a:t>Профессиональная этика</a:t>
            </a:r>
            <a:r>
              <a:rPr lang="ru-RU" altLang="ru-RU" sz="2400"/>
              <a:t> – это  свод принципов и правил поведения специалиста на рабочем месте. </a:t>
            </a:r>
          </a:p>
        </p:txBody>
      </p:sp>
      <p:pic>
        <p:nvPicPr>
          <p:cNvPr id="13317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5200" y="3313113"/>
            <a:ext cx="4286250" cy="321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Цели кодекса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Установление этических норм и правил поведения педагогических работников для выполнения ими профессиональной	 деятельности;</a:t>
            </a:r>
          </a:p>
          <a:p>
            <a:pPr eaLnBrk="1" hangingPunct="1"/>
            <a:r>
              <a:rPr lang="ru-RU" altLang="ru-RU" smtClean="0"/>
              <a:t>Содействие укреплению авторитета пед.работников;</a:t>
            </a:r>
          </a:p>
          <a:p>
            <a:pPr eaLnBrk="1" hangingPunct="1"/>
            <a:r>
              <a:rPr lang="ru-RU" altLang="ru-RU" smtClean="0"/>
              <a:t>Обеспечение единых норм поведения пед.работников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/>
              <a:t>Кодекс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ru-RU" altLang="ru-RU" sz="2600" smtClean="0"/>
              <a:t>Повышение эффективности выполнения пед.работниками своих трудовых обязанностей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ru-RU" altLang="ru-RU" sz="2600" smtClean="0"/>
              <a:t>Основа для формирования взаимоотношений в системе образования, основанных на нормах морали, уважительном отношении к пед.работникам</a:t>
            </a:r>
          </a:p>
        </p:txBody>
      </p:sp>
      <p:sp>
        <p:nvSpPr>
          <p:cNvPr id="15365" name="Line 6"/>
          <p:cNvSpPr>
            <a:spLocks noChangeShapeType="1"/>
          </p:cNvSpPr>
          <p:nvPr/>
        </p:nvSpPr>
        <p:spPr bwMode="auto">
          <a:xfrm flipH="1">
            <a:off x="2667000" y="13716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366" name="Line 7"/>
          <p:cNvSpPr>
            <a:spLocks noChangeShapeType="1"/>
          </p:cNvSpPr>
          <p:nvPr/>
        </p:nvSpPr>
        <p:spPr bwMode="auto">
          <a:xfrm>
            <a:off x="5105400" y="12954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build="p"/>
      <p:bldP spid="2560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304800" y="457200"/>
            <a:ext cx="8686800" cy="56229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altLang="ru-RU" sz="2800" smtClean="0"/>
              <a:t>Этика–(от греч. ethos–обычай, нрав, характер) –наука о нравственности. </a:t>
            </a:r>
          </a:p>
          <a:p>
            <a:pPr>
              <a:buFont typeface="Wingdings 2" pitchFamily="18" charset="2"/>
              <a:buNone/>
            </a:pPr>
            <a:r>
              <a:rPr lang="ru-RU" altLang="ru-RU" sz="2800" smtClean="0"/>
              <a:t>Самое важное требование педагогической этики –любовь к детям. </a:t>
            </a:r>
          </a:p>
          <a:p>
            <a:pPr>
              <a:buFont typeface="Wingdings 2" pitchFamily="18" charset="2"/>
              <a:buNone/>
            </a:pPr>
            <a:r>
              <a:rPr lang="ru-RU" altLang="ru-RU" sz="2800" smtClean="0"/>
              <a:t>Однако любить детей –это не просто проявлять чувство, но и умение педагога принять воспитанника таким, какой он есть, сопереживать ему и помогать в развитии.</a:t>
            </a:r>
          </a:p>
          <a:p>
            <a:pPr>
              <a:buFont typeface="Wingdings 2" pitchFamily="18" charset="2"/>
              <a:buNone/>
            </a:pPr>
            <a:r>
              <a:rPr lang="ru-RU" altLang="ru-RU" sz="2800" smtClean="0"/>
              <a:t> У педагога любовь к детям должна быть на уровне нравственных отношений. Дети ценят в педагоге прежде всего доброту, отзывчивость, понимание. Если педагог не любит детей, то он не сможет вызвать ответную любовь и доверие детей</a:t>
            </a:r>
            <a:r>
              <a:rPr lang="ru-RU" altLang="ru-RU" smtClean="0"/>
              <a:t>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304800" y="381000"/>
            <a:ext cx="8686800" cy="56991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altLang="ru-RU" smtClean="0"/>
              <a:t>       Важным качеством педагога является педагогический оптимизм. Это вера в ребенка, в его возможности, способность видеть хорошее и опираться на это хорошее в процессе обучения. </a:t>
            </a:r>
          </a:p>
          <a:p>
            <a:pPr>
              <a:buFont typeface="Wingdings 2" pitchFamily="18" charset="2"/>
              <a:buNone/>
            </a:pPr>
            <a:r>
              <a:rPr lang="ru-RU" altLang="ru-RU" smtClean="0"/>
              <a:t>        </a:t>
            </a:r>
            <a:r>
              <a:rPr lang="ru-RU" altLang="ru-RU" u="sng" smtClean="0"/>
              <a:t>Педагогическая этика </a:t>
            </a:r>
            <a:r>
              <a:rPr lang="ru-RU" altLang="ru-RU" smtClean="0"/>
              <a:t>–это полное уравновешивание нравственных чувств сознания и поведения педагога. Все эти качества должны присутствовать в его культуре общения с детьми, с любыми другими людьми, в </a:t>
            </a:r>
            <a:r>
              <a:rPr lang="ru-RU" altLang="ru-RU" b="1" smtClean="0"/>
              <a:t>педагогическом такте педагога.</a:t>
            </a:r>
          </a:p>
          <a:p>
            <a:endParaRPr lang="ru-RU" altLang="ru-RU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304800" y="304800"/>
            <a:ext cx="8686800" cy="5775325"/>
          </a:xfrm>
        </p:spPr>
        <p:txBody>
          <a:bodyPr/>
          <a:lstStyle/>
          <a:p>
            <a:r>
              <a:rPr lang="ru-RU" altLang="ru-RU" sz="2400" smtClean="0"/>
              <a:t>Педагогическим тактом (от лат. tactus–прикосновение) называется  чувство меры в выборе средств педагогического воздействия. </a:t>
            </a:r>
          </a:p>
          <a:p>
            <a:r>
              <a:rPr lang="ru-RU" altLang="ru-RU" sz="2400" smtClean="0"/>
              <a:t>Тактичность совсем не предполагает то, что педагог будет всегда добреньким или бесстрастным, не реагирующим на негативное поведение и поступки детей. </a:t>
            </a:r>
          </a:p>
          <a:p>
            <a:r>
              <a:rPr lang="ru-RU" altLang="ru-RU" sz="2400" smtClean="0"/>
              <a:t>Педагогический такт заключается в сочетании уважения к личности ребенка и с разумной требовательностью к нему.</a:t>
            </a:r>
          </a:p>
          <a:p>
            <a:r>
              <a:rPr lang="ru-RU" altLang="ru-RU" sz="2400" smtClean="0"/>
              <a:t>Педагог может быть возмущенным, даже гневаться, но это должно выражаться способами, адекватными требованиям педагогической культуры и этики. Действия педагога не должны унижать достоинство личности. </a:t>
            </a:r>
          </a:p>
          <a:p>
            <a:r>
              <a:rPr lang="ru-RU" altLang="ru-RU" sz="2400" smtClean="0"/>
              <a:t>По мнению А.С.Макаренко, педагогический такт представляет собой умение «нигде не переборщить».</a:t>
            </a:r>
          </a:p>
          <a:p>
            <a:endParaRPr lang="ru-RU" altLang="ru-RU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Аспект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345</TotalTime>
  <Words>1060</Words>
  <Application>Microsoft Office PowerPoint</Application>
  <PresentationFormat>Экран (4:3)</PresentationFormat>
  <Paragraphs>79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Franklin Gothic Medium</vt:lpstr>
      <vt:lpstr>Franklin Gothic Book</vt:lpstr>
      <vt:lpstr>Wingdings 2</vt:lpstr>
      <vt:lpstr>Calibri</vt:lpstr>
      <vt:lpstr>Wingdings</vt:lpstr>
      <vt:lpstr>Трек</vt:lpstr>
      <vt:lpstr>муниципальное бюджетное дошкольное образовательное учреждение  города Ростова-на-Дону  « детский сад №223»    кодекс профессиональной этики педагогических работников</vt:lpstr>
      <vt:lpstr>Нормативная база</vt:lpstr>
      <vt:lpstr>Слайд 3</vt:lpstr>
      <vt:lpstr>Кодекс - это</vt:lpstr>
      <vt:lpstr>Цели кодекса</vt:lpstr>
      <vt:lpstr>Кодекс</vt:lpstr>
      <vt:lpstr>Слайд 7</vt:lpstr>
      <vt:lpstr>Слайд 8</vt:lpstr>
      <vt:lpstr>Слайд 9</vt:lpstr>
      <vt:lpstr>Слайд 10</vt:lpstr>
      <vt:lpstr>Слайд 11</vt:lpstr>
      <vt:lpstr>Слайд 12</vt:lpstr>
      <vt:lpstr>Этические правила педагогов</vt:lpstr>
      <vt:lpstr>Этические правила педагогов</vt:lpstr>
      <vt:lpstr>Этические правила педагогов</vt:lpstr>
      <vt:lpstr>Этические правила педагогов</vt:lpstr>
      <vt:lpstr>Этические правила педагогов</vt:lpstr>
      <vt:lpstr>Этические правила педагогов</vt:lpstr>
      <vt:lpstr>Педагог не должен допускать</vt:lpstr>
      <vt:lpstr>Ответственность за нарушение Кодекса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Improot</dc:creator>
  <cp:lastModifiedBy>Improot</cp:lastModifiedBy>
  <cp:revision>20</cp:revision>
  <cp:lastPrinted>1601-01-01T00:00:00Z</cp:lastPrinted>
  <dcterms:created xsi:type="dcterms:W3CDTF">1601-01-01T00:00:00Z</dcterms:created>
  <dcterms:modified xsi:type="dcterms:W3CDTF">2017-03-28T15:47:31Z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