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4"/>
  </p:sldMasterIdLst>
  <p:sldIdLst>
    <p:sldId id="256" r:id="rId5"/>
    <p:sldId id="276" r:id="rId6"/>
    <p:sldId id="274" r:id="rId7"/>
    <p:sldId id="273" r:id="rId8"/>
    <p:sldId id="257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64" r:id="rId18"/>
    <p:sldId id="275" r:id="rId19"/>
    <p:sldId id="285" r:id="rId20"/>
    <p:sldId id="286" r:id="rId21"/>
    <p:sldId id="272" r:id="rId22"/>
    <p:sldId id="271" r:id="rId23"/>
    <p:sldId id="258" r:id="rId24"/>
    <p:sldId id="26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496855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ВВЕДЕНИЕ ФЕДЕРАЛЬНОГО  ГОСУДАРСТВЕННОГО ОБРАЗОВАТЕЛЬНОГО СТАНДАРТА ДОШКОЛЬНОГО ОБРАЗОВАНИЯ В 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ДОУ</a:t>
            </a:r>
            <a:b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ст. воспитатель МБДОУ №223 Яловая Л.Н.</a:t>
            </a: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800" dirty="0">
                <a:solidFill>
                  <a:srgbClr val="FF000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0031118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Физическое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221365"/>
          </a:xfrm>
        </p:spPr>
        <p:txBody>
          <a:bodyPr/>
          <a:lstStyle/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предметно- пространственная развивающая образовательная среда;</a:t>
            </a:r>
          </a:p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 взаимодействия со взрослыми;</a:t>
            </a:r>
          </a:p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характер взаимодействия с другими детьми;</a:t>
            </a:r>
          </a:p>
          <a:p>
            <a:pPr marL="624078" indent="-514350">
              <a:buAutoNum type="arabicParenR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система отношения ребёнка к миру, к другим людям, к себе самому.</a:t>
            </a:r>
          </a:p>
          <a:p>
            <a:pPr marL="624078" indent="-514350">
              <a:buAutoNum type="arabicParenR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Содержание программы отражает следующие аспекты образовательной среды: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algn="ctr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обязательная часть (60% от общего объёма)</a:t>
            </a:r>
          </a:p>
          <a:p>
            <a:pPr marL="624078" indent="-514350" algn="ctr"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часть формируемая участниками образовательного процесса (40% от общего объёма).</a:t>
            </a:r>
          </a:p>
          <a:p>
            <a:pPr marL="624078" indent="-514350" algn="ctr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включает три основные раздела:</a:t>
            </a:r>
          </a:p>
          <a:p>
            <a:pPr marL="624078" indent="-514350" algn="ctr">
              <a:buNone/>
            </a:pP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целевой, содержательный и организационный, в каждом из которых отражается обязательная часть и часть формируемая участниками образовательного процесса.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состоит: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 раздел включает в себя:</a:t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пояснительную записку ;</a:t>
            </a:r>
            <a:b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планируемые результаты освоения программы.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Пояснительная записка раскрывает: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-цели и задачи реализации Программы;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принципы и подходы к формированию Программы;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значимые для разработки и реализации программы характеристики, в том числе характеристики особенностей развития детей.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Планируемы результаты освоения Программы конкретизируют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требования Стандарта к целевым ориентирам в обязательной части и части, формируемой участниками образовательных отношений, с учётом индивидуальных  различий  и индивидуальных траекторий  развития детей.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образовательной деятельности в соответствии с направлениями развития ребенка, представленными в пяти образовательных областях, с учетом используемых вариативных примерных основных образовательных программ дошкольного образования и методических пособий, обеспечивающих реализацию данного содержания;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интересов;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образовательной деятельности по профессиональной коррекции нарушений развития детей в случае, если эта работа предусмотрена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Программой.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Программы </a:t>
            </a: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включает:</a:t>
            </a:r>
            <a:endParaRPr lang="ru-RU" sz="36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8417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Контингент воспитанников, посещающих ДОУ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40152" y="1484784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b="1" dirty="0" smtClean="0"/>
              <a:t> </a:t>
            </a:r>
            <a:endParaRPr lang="ru-RU" sz="1200" b="1" dirty="0"/>
          </a:p>
          <a:p>
            <a:r>
              <a:rPr lang="ru-RU" sz="1200" b="1" dirty="0"/>
              <a:t> 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57224" y="1571612"/>
            <a:ext cx="7429552" cy="4500593"/>
          </a:xfrm>
          <a:prstGeom prst="rect">
            <a:avLst/>
          </a:prstGeom>
        </p:spPr>
        <p:txBody>
          <a:bodyPr vert="horz" lIns="182880" tIns="0">
            <a:normAutofit fontScale="25000" lnSpcReduction="20000"/>
          </a:bodyPr>
          <a:lstStyle/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en-US" sz="7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Списочный состав -1</a:t>
            </a: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25</a:t>
            </a: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воспитанников ;</a:t>
            </a:r>
            <a:endParaRPr kumimoji="0" lang="ru-RU" sz="72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Количество групп- 5:</a:t>
            </a: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младшая группа«Незабудка»( от 3-х до 4-х лет)- </a:t>
            </a: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воспитанника;</a:t>
            </a:r>
          </a:p>
          <a:p>
            <a:pPr marL="36576" marR="0" lvl="0" indent="0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младшая группа «Колокольчик»( от 3-х до 4-х лет)-24 воспитанника;</a:t>
            </a:r>
          </a:p>
          <a:p>
            <a:pPr marL="36576" lvl="0">
              <a:lnSpc>
                <a:spcPct val="170000"/>
              </a:lnSpc>
              <a:buClr>
                <a:schemeClr val="accent1"/>
              </a:buClr>
              <a:buSzPct val="80000"/>
            </a:pPr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младшая группа «Ромашка»- ( от 3-х до 4-х лет)- 26  воспитанников;</a:t>
            </a:r>
          </a:p>
          <a:p>
            <a:pPr marL="36576" lvl="0">
              <a:lnSpc>
                <a:spcPct val="170000"/>
              </a:lnSpc>
              <a:buClr>
                <a:schemeClr val="accent1"/>
              </a:buClr>
              <a:buSzPct val="80000"/>
            </a:pP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группа «Василёк»- (от 4-х до 5 лет)- 26  воспитанников;</a:t>
            </a:r>
          </a:p>
          <a:p>
            <a:pPr marL="36576" lvl="0">
              <a:lnSpc>
                <a:spcPct val="170000"/>
              </a:lnSpc>
              <a:buClr>
                <a:schemeClr val="accent1"/>
              </a:buClr>
              <a:buSzPct val="80000"/>
            </a:pPr>
            <a:r>
              <a:rPr lang="ru-RU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Подготовительная к школе группа «Одуванчик»- ( от 6 до 7 лет)- 26 воспитанников.</a:t>
            </a: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ru-RU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lvl="0">
              <a:buClr>
                <a:schemeClr val="accent1"/>
              </a:buClr>
              <a:buSzPct val="80000"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shade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shade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027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содержит: </a:t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описание материально- технического обеспечения программы, обеспеченность методическими материалами и средствами обучения и воспитания, включает режим дня, особенности традиционных событий, праздников, мероприятий;</a:t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особенности организации предметно- пространственной среды.</a:t>
            </a: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8258204" cy="393561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психолого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педагогическим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кадровым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материально- техническим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финансовым условиям;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развивающей предметно- пространственной среде.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79704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условиям реализации основной образовательной программы дошкольного образования включают требования к:</a:t>
            </a:r>
            <a:br>
              <a:rPr lang="ru-RU" sz="32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00034" y="2143116"/>
            <a:ext cx="8229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71450" indent="-171450" algn="ctr">
              <a:buFont typeface="Wingdings" pitchFamily="2" charset="2"/>
              <a:buChar char="Ø"/>
            </a:pPr>
            <a:r>
              <a:rPr lang="ru-RU" sz="1100" dirty="0"/>
              <a:t> 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 результатам освоения образовательной программы дошкольного образования.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социально- нормативные возрастные характеристики возможных достижений ребёнка на этапе завершения уровня дошкольного образования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Целевые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ориентиры на этапе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завершения дошкольного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образования: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375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85728"/>
            <a:ext cx="8136904" cy="62151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171450" indent="-171450" algn="ctr"/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pPr marL="171450" indent="-171450" algn="ctr"/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ребёнок 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 п.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r>
              <a:rPr lang="ru-RU" sz="19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Ребёнок способен к принятию собственных решений, опираясь на свои знания и умения в различных видах деятельности</a:t>
            </a: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9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>
              <a:buFont typeface="Wingdings" pitchFamily="2" charset="2"/>
              <a:buChar char="Ø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7730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50724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государственный образовательный стандарт дошкольного образования ( ФГОС ДО) представляет собой совокупность обязательных требований к дошкольному образованию.</a:t>
            </a:r>
          </a:p>
          <a:p>
            <a:pPr algn="ctr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 Стандарте учитываются :</a:t>
            </a:r>
          </a:p>
          <a:p>
            <a:pPr marL="452628" indent="-342900" algn="ctr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-индивидуальные потребности ребёнка, связанные с его жизненной ситуацией и состоянием здоровья, определяющие особые условия получения им образования, индивидуальные потребности отдельных категорий детей, в том числе с ограниченными возможностями здоровья;</a:t>
            </a:r>
          </a:p>
          <a:p>
            <a:pPr marL="452628" indent="-342900" algn="ctr">
              <a:buNone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возможности освоения ребёнком программы на разных этапах её реализации.</a:t>
            </a:r>
          </a:p>
          <a:p>
            <a:pPr marL="452628" indent="-342900" algn="ctr">
              <a:buFont typeface="+mj-lt"/>
              <a:buAutoNum type="arabicPeriod"/>
            </a:pPr>
            <a:endParaRPr lang="ru-RU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5984" y="214290"/>
            <a:ext cx="4929222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116632"/>
            <a:ext cx="49475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Формы работы с родителями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285860"/>
            <a:ext cx="2143140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Общие, групповые, творческие встречи с родителями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857496"/>
            <a:ext cx="2286016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Семинары, творческие встречи со старшим поколением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3286124"/>
            <a:ext cx="157163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Дни открытых дверей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58016" y="1357298"/>
            <a:ext cx="207170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Совместное проведение занятий, досугов, театральных сезонов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786182" y="1357298"/>
            <a:ext cx="2000264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Педагогические консультации</a:t>
            </a:r>
            <a:endParaRPr lang="ru-RU" sz="16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8016" y="2857496"/>
            <a:ext cx="2071702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Педагогическая гостиная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428860" y="4786322"/>
            <a:ext cx="235745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Творческие встречи и спортивные мероприятия с отцами, турниры, соревнования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500694" y="4786322"/>
            <a:ext cx="250033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Участие родителей в методических мероприятиях. Изготовление костюмов, организация видеосъёмок</a:t>
            </a:r>
            <a:endParaRPr lang="ru-RU" sz="1400" dirty="0"/>
          </a:p>
        </p:txBody>
      </p:sp>
      <p:cxnSp>
        <p:nvCxnSpPr>
          <p:cNvPr id="19" name="Прямая со стрелкой 18"/>
          <p:cNvCxnSpPr>
            <a:stCxn id="7" idx="2"/>
            <a:endCxn id="8" idx="0"/>
          </p:cNvCxnSpPr>
          <p:nvPr/>
        </p:nvCxnSpPr>
        <p:spPr>
          <a:xfrm rot="5400000">
            <a:off x="3018224" y="-446511"/>
            <a:ext cx="500066" cy="2964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2"/>
          </p:cNvCxnSpPr>
          <p:nvPr/>
        </p:nvCxnSpPr>
        <p:spPr>
          <a:xfrm rot="5400000">
            <a:off x="2589596" y="696497"/>
            <a:ext cx="2071702" cy="22502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2"/>
          </p:cNvCxnSpPr>
          <p:nvPr/>
        </p:nvCxnSpPr>
        <p:spPr>
          <a:xfrm rot="16200000" flipH="1">
            <a:off x="5911462" y="-375074"/>
            <a:ext cx="500066" cy="2821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2"/>
          </p:cNvCxnSpPr>
          <p:nvPr/>
        </p:nvCxnSpPr>
        <p:spPr>
          <a:xfrm rot="16200000" flipH="1">
            <a:off x="4768454" y="767934"/>
            <a:ext cx="2143140" cy="2178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7" idx="2"/>
          </p:cNvCxnSpPr>
          <p:nvPr/>
        </p:nvCxnSpPr>
        <p:spPr>
          <a:xfrm rot="5400000">
            <a:off x="2125249" y="2089538"/>
            <a:ext cx="3929090" cy="1321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7" idx="2"/>
            <a:endCxn id="17" idx="0"/>
          </p:cNvCxnSpPr>
          <p:nvPr/>
        </p:nvCxnSpPr>
        <p:spPr>
          <a:xfrm rot="16200000" flipH="1">
            <a:off x="3750463" y="1785926"/>
            <a:ext cx="4000528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2"/>
          </p:cNvCxnSpPr>
          <p:nvPr/>
        </p:nvCxnSpPr>
        <p:spPr>
          <a:xfrm rot="16200000" flipH="1">
            <a:off x="3518289" y="2018099"/>
            <a:ext cx="2500330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54255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28597" y="857232"/>
            <a:ext cx="8715404" cy="283529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b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7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7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5626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4348" y="571480"/>
            <a:ext cx="7529513" cy="49672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ормативно-правовая база: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"Об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образовании в Российской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Федерации“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 декабря 2012 г. N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273-ФЗ.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МИНИСТЕРСТВА ОБРАЗОВАНИЯ И НАУКИ РОССИЙСКОЙ ФЕДЕРАЦИИ от 17 октября 2013 г. N 1155 «ОБ УТВЕРЖДЕНИИ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ФЕДЕРАЛЬНОГО ГОСУДАРСТВЕННОГО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СТАНДАРТА ДОШКОЛЬНОГО ОБРАЗОВАНИЯ» 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2.4.1.3049-13"Санитарно-эпидемиологические </a:t>
            </a:r>
            <a:r>
              <a:rPr lang="ru-RU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устройству, содержанию и организации режима работы дошкольных образовательных организаций", утвержденным постановлением Главного государственного санитарного врача Российской Федерации от 15 мая 2013 г. N 26 (зарегистрировано Министерством юстиции Российской Федерации 29 мая 2013 г., регистрационный N 28564).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44349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404664"/>
            <a:ext cx="6582588" cy="109551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Стандарт включает в себя  требования к:</a:t>
            </a:r>
            <a:endParaRPr lang="ru-RU" sz="36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1643050"/>
            <a:ext cx="7772400" cy="3168261"/>
          </a:xfrm>
        </p:spPr>
        <p:txBody>
          <a:bodyPr>
            <a:normAutofit/>
          </a:bodyPr>
          <a:lstStyle/>
          <a:p>
            <a:pPr algn="l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-структуре Программы и её объёму;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-условиям реализации Программы;</a:t>
            </a:r>
          </a:p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-результатам освоения Программы.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82554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357298"/>
            <a:ext cx="80318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условий развития ребенка,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открывающих возможности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соответствующим возрасту видам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</a:p>
          <a:p>
            <a:pPr>
              <a:buClr>
                <a:schemeClr val="accent1"/>
              </a:buClr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развивающей образовательной среды, которая представляет собой систему условий социализации и индивидуализации детей.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476672"/>
            <a:ext cx="71145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 направлена на:</a:t>
            </a:r>
          </a:p>
          <a:p>
            <a:endParaRPr lang="ru-RU" sz="36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943640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программы 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115328" cy="422136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Содержание Программы  обеспечивает развитии личности, мотивации, способностей детей в различных видах деятельности и охватывает следующие структурные единицы, представляющие определённые направления развития и образования детей (образовательные области):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социально- коммуникативное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познавательное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речевое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художественно- эстетическое развитие;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физическое развитие.</a:t>
            </a:r>
          </a:p>
          <a:p>
            <a:pPr algn="just">
              <a:buFontTx/>
              <a:buChar char="-"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 коммуникативное развитие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развитие</a:t>
            </a:r>
            <a:endParaRPr lang="ru-RU" sz="36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Художественно- эстетическое развитие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94EF6651AB7B54FBBEB8EE285EDF8B2" ma:contentTypeVersion="0" ma:contentTypeDescription="Создание документа." ma:contentTypeScope="" ma:versionID="129d63a0a2c56b2e27378094e7a555dd">
  <xsd:schema xmlns:xsd="http://www.w3.org/2001/XMLSchema" xmlns:p="http://schemas.microsoft.com/office/2006/metadata/properties" targetNamespace="http://schemas.microsoft.com/office/2006/metadata/properties" ma:root="true" ma:fieldsID="53974d1da0c14f073d2cc649cae9f3e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28BA55-B2A8-4265-A826-CFF25293F4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2E4AAEA-8FF3-4AE8-B3F2-BB65D4097B10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CDEE448-87F9-4094-B7E3-3E48E16BEB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1494</TotalTime>
  <Words>1032</Words>
  <Application>Microsoft Office PowerPoint</Application>
  <PresentationFormat>Экран (4:3)</PresentationFormat>
  <Paragraphs>101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   ВВЕДЕНИЕ ФЕДЕРАЛЬНОГО  ГОСУДАРСТВЕННОГО ОБРАЗОВАТЕЛЬНОГО СТАНДАРТА ДОШКОЛЬНОГО ОБРАЗОВАНИЯ В ДОУ  подготовила ст. воспитатель МБДОУ №223 Яловая Л.Н.  </vt:lpstr>
      <vt:lpstr>Презентация PowerPoint</vt:lpstr>
      <vt:lpstr>Нормативно-правовая база:  Закон "Об образовании в Российской Федерации“ от 29 декабря 2012 г. N 273-ФЗ.   ПРИКАЗ МИНИСТЕРСТВА ОБРАЗОВАНИЯ И НАУКИ РОССИЙСКОЙ ФЕДЕРАЦИИ от 17 октября 2013 г. N 1155 «ОБ УТВЕРЖДЕНИИ ФЕДЕРАЛЬНОГО ГОСУДАРСТВЕННОГО ОБРАЗОВАТЕЛЬНОГО СТАНДАРТА ДОШКОЛЬНОГО ОБРАЗОВАНИЯ» .  СанПин 2.4.1.3049-13"Санитарно-эпидемиологические требования к устройству, содержанию и организации режима работы дошкольных образовательных организаций", утвержденным постановлением Главного государственного санитарного врача Российской Федерации от 15 мая 2013 г. N 26 (зарегистрировано Министерством юстиции Российской Федерации 29 мая 2013 г., регистрационный N 28564). </vt:lpstr>
      <vt:lpstr>  Стандарт включает в себя  требования к:</vt:lpstr>
      <vt:lpstr>Презентация PowerPoint</vt:lpstr>
      <vt:lpstr>Содержание программы </vt:lpstr>
      <vt:lpstr>Социально- коммуникативное развитие</vt:lpstr>
      <vt:lpstr>Речевое развитие</vt:lpstr>
      <vt:lpstr>Художественно- эстетическое развитие</vt:lpstr>
      <vt:lpstr>Физическое развитие</vt:lpstr>
      <vt:lpstr>Содержание программы отражает следующие аспекты образовательной среды:</vt:lpstr>
      <vt:lpstr>Программа состоит:</vt:lpstr>
      <vt:lpstr>  Целевой раздел включает в себя: - пояснительную записку ; - планируемые результаты освоения программы. Пояснительная записка раскрывает: -цели и задачи реализации Программы; - принципы и подходы к формированию Программы; - значимые для разработки и реализации программы характеристики, в том числе характеристики особенностей развития детей. Планируемы результаты освоения Программы конкретизируют  требования Стандарта к целевым ориентирам в обязательной части и части, формируемой участниками образовательных отношений, с учётом индивидуальных  различий  и индивидуальных траекторий  развития детей.  </vt:lpstr>
      <vt:lpstr>Содержательный раздел Программы   включает:</vt:lpstr>
      <vt:lpstr>Контингент воспитанников, посещающих ДОУ</vt:lpstr>
      <vt:lpstr>Организационный раздел содержит:   - описание материально- технического обеспечения программы, обеспеченность методическими материалами и средствами обучения и воспитания, включает режим дня, особенности традиционных событий, праздников, мероприятий; - особенности организации предметно- пространственной среды.</vt:lpstr>
      <vt:lpstr> Требования к условиям реализации основной образовательной программы дошкольного образования включают требования к: </vt:lpstr>
      <vt:lpstr>  Требования к результатам освоения образовательной программы дошкольного образования. Требования Стандарта к результатам освоения Программы представлены в виде целевых ориентиров дошкольного образования, которые представляют собой социально- нормативные возрастные характеристики возможных достижений ребёнка на этапе завершения уровня дошкольного образования Целевые ориентиры на этапе завершения дошкольного образования: </vt:lpstr>
      <vt:lpstr>Презентация PowerPoint</vt:lpstr>
      <vt:lpstr>Презентация PowerPoint</vt:lpstr>
      <vt:lpstr> Спасибо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Нелли</cp:lastModifiedBy>
  <cp:revision>109</cp:revision>
  <dcterms:modified xsi:type="dcterms:W3CDTF">2015-10-18T14:37:55Z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0x010100F94EF6651AB7B54FBBEB8EE285EDF8B2</vt:lpwstr>
  </property>
</Properties>
</file>